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6" r:id="rId5"/>
    <p:sldId id="267" r:id="rId6"/>
    <p:sldId id="268" r:id="rId7"/>
    <p:sldId id="274" r:id="rId8"/>
    <p:sldId id="269" r:id="rId9"/>
    <p:sldId id="271" r:id="rId10"/>
    <p:sldId id="272" r:id="rId11"/>
    <p:sldId id="276" r:id="rId12"/>
    <p:sldId id="273" r:id="rId13"/>
    <p:sldId id="261" r:id="rId1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71BC"/>
    <a:srgbClr val="0066CC"/>
    <a:srgbClr val="3366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9" autoAdjust="0"/>
    <p:restoredTop sz="94675" autoAdjust="0"/>
  </p:normalViewPr>
  <p:slideViewPr>
    <p:cSldViewPr>
      <p:cViewPr>
        <p:scale>
          <a:sx n="75" d="100"/>
          <a:sy n="75" d="100"/>
        </p:scale>
        <p:origin x="324" y="10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37A20-04FD-462C-AB75-4D8DCA598C6A}" type="datetimeFigureOut">
              <a:rPr lang="cs-CZ" smtClean="0"/>
              <a:pPr/>
              <a:t>12.2.2013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CC2CA-123A-4337-B1ED-E99F4889F9E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37A20-04FD-462C-AB75-4D8DCA598C6A}" type="datetimeFigureOut">
              <a:rPr lang="cs-CZ" smtClean="0"/>
              <a:pPr/>
              <a:t>12.2.2013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CC2CA-123A-4337-B1ED-E99F4889F9E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37A20-04FD-462C-AB75-4D8DCA598C6A}" type="datetimeFigureOut">
              <a:rPr lang="cs-CZ" smtClean="0"/>
              <a:pPr/>
              <a:t>12.2.2013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CC2CA-123A-4337-B1ED-E99F4889F9E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37A20-04FD-462C-AB75-4D8DCA598C6A}" type="datetimeFigureOut">
              <a:rPr lang="cs-CZ" smtClean="0"/>
              <a:pPr/>
              <a:t>12.2.2013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CC2CA-123A-4337-B1ED-E99F4889F9E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37A20-04FD-462C-AB75-4D8DCA598C6A}" type="datetimeFigureOut">
              <a:rPr lang="cs-CZ" smtClean="0"/>
              <a:pPr/>
              <a:t>12.2.2013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CC2CA-123A-4337-B1ED-E99F4889F9E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37A20-04FD-462C-AB75-4D8DCA598C6A}" type="datetimeFigureOut">
              <a:rPr lang="cs-CZ" smtClean="0"/>
              <a:pPr/>
              <a:t>12.2.2013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CC2CA-123A-4337-B1ED-E99F4889F9E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37A20-04FD-462C-AB75-4D8DCA598C6A}" type="datetimeFigureOut">
              <a:rPr lang="cs-CZ" smtClean="0"/>
              <a:pPr/>
              <a:t>12.2.2013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CC2CA-123A-4337-B1ED-E99F4889F9E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37A20-04FD-462C-AB75-4D8DCA598C6A}" type="datetimeFigureOut">
              <a:rPr lang="cs-CZ" smtClean="0"/>
              <a:pPr/>
              <a:t>12.2.2013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CC2CA-123A-4337-B1ED-E99F4889F9E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37A20-04FD-462C-AB75-4D8DCA598C6A}" type="datetimeFigureOut">
              <a:rPr lang="cs-CZ" smtClean="0"/>
              <a:pPr/>
              <a:t>12.2.2013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CC2CA-123A-4337-B1ED-E99F4889F9E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37A20-04FD-462C-AB75-4D8DCA598C6A}" type="datetimeFigureOut">
              <a:rPr lang="cs-CZ" smtClean="0"/>
              <a:pPr/>
              <a:t>12.2.2013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CC2CA-123A-4337-B1ED-E99F4889F9E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37A20-04FD-462C-AB75-4D8DCA598C6A}" type="datetimeFigureOut">
              <a:rPr lang="cs-CZ" smtClean="0"/>
              <a:pPr/>
              <a:t>12.2.2013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CC2CA-123A-4337-B1ED-E99F4889F9E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F37A20-04FD-462C-AB75-4D8DCA598C6A}" type="datetimeFigureOut">
              <a:rPr lang="cs-CZ" smtClean="0"/>
              <a:pPr/>
              <a:t>12.2.2013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5CC2CA-123A-4337-B1ED-E99F4889F9E4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lsa.cvut.cz/" TargetMode="External"/><Relationship Id="rId2" Type="http://schemas.openxmlformats.org/officeDocument/2006/relationships/hyperlink" Target="mailto:stredisko@elsa.cvut.cz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1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2130425"/>
            <a:ext cx="9144000" cy="1012823"/>
          </a:xfrm>
          <a:solidFill>
            <a:schemeClr val="bg1">
              <a:lumMod val="75000"/>
            </a:schemeClr>
          </a:solidFill>
        </p:spPr>
        <p:txBody>
          <a:bodyPr/>
          <a:lstStyle/>
          <a:p>
            <a:r>
              <a:rPr lang="cs-CZ" dirty="0" smtClean="0">
                <a:solidFill>
                  <a:schemeClr val="tx2"/>
                </a:solidFill>
                <a:latin typeface="Arial Black" pitchFamily="34" charset="0"/>
              </a:rPr>
              <a:t>STŘEDISKO</a:t>
            </a:r>
            <a:r>
              <a:rPr lang="cs-CZ" dirty="0" smtClean="0">
                <a:solidFill>
                  <a:srgbClr val="0071BC"/>
                </a:solidFill>
                <a:latin typeface="Arial Black" pitchFamily="34" charset="0"/>
              </a:rPr>
              <a:t> </a:t>
            </a:r>
            <a:r>
              <a:rPr lang="cs-CZ" dirty="0" smtClean="0">
                <a:solidFill>
                  <a:schemeClr val="tx2"/>
                </a:solidFill>
                <a:latin typeface="Arial Black" pitchFamily="34" charset="0"/>
              </a:rPr>
              <a:t>ELSA ČVUT</a:t>
            </a:r>
            <a:endParaRPr lang="cs-CZ" dirty="0">
              <a:solidFill>
                <a:schemeClr val="tx2"/>
              </a:solidFill>
              <a:latin typeface="Arial Black" pitchFamily="34" charset="0"/>
            </a:endParaRPr>
          </a:p>
        </p:txBody>
      </p:sp>
      <p:pic>
        <p:nvPicPr>
          <p:cNvPr id="4" name="Obrázek 3" descr="Elsa_CMYK_barva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72198" y="5286388"/>
            <a:ext cx="2571768" cy="951485"/>
          </a:xfrm>
          <a:prstGeom prst="rect">
            <a:avLst/>
          </a:prstGeom>
        </p:spPr>
      </p:pic>
      <p:sp>
        <p:nvSpPr>
          <p:cNvPr id="5" name="Rectangle 1"/>
          <p:cNvSpPr>
            <a:spLocks noGrp="1" noChangeArrowheads="1"/>
          </p:cNvSpPr>
          <p:nvPr>
            <p:ph type="subTitle" idx="1"/>
          </p:nvPr>
        </p:nvSpPr>
        <p:spPr bwMode="auto">
          <a:xfrm>
            <a:off x="285720" y="5434120"/>
            <a:ext cx="3643338" cy="6340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l" fontAlgn="ctr"/>
            <a:r>
              <a:rPr lang="cs-CZ" sz="1600" dirty="0" smtClean="0">
                <a:solidFill>
                  <a:schemeClr val="tx1"/>
                </a:solidFill>
                <a:cs typeface="Arial" pitchFamily="34" charset="0"/>
              </a:rPr>
              <a:t>Prezentuje:   </a:t>
            </a:r>
            <a:r>
              <a:rPr lang="cs-CZ" sz="1600" b="1" dirty="0" smtClean="0">
                <a:solidFill>
                  <a:schemeClr val="tx1"/>
                </a:solidFill>
                <a:cs typeface="Arial" pitchFamily="34" charset="0"/>
              </a:rPr>
              <a:t>Mgr. Barbora Čalkovská</a:t>
            </a:r>
          </a:p>
          <a:p>
            <a:pPr algn="l" fontAlgn="ctr"/>
            <a:r>
              <a:rPr lang="cs-CZ" sz="1600" dirty="0" smtClean="0">
                <a:solidFill>
                  <a:schemeClr val="tx1"/>
                </a:solidFill>
                <a:cs typeface="Arial" pitchFamily="34" charset="0"/>
              </a:rPr>
              <a:t>ULD, Brno 12. 2. 2013</a:t>
            </a:r>
            <a:endParaRPr lang="cs-CZ" sz="1600" dirty="0">
              <a:solidFill>
                <a:schemeClr val="tx1"/>
              </a:solidFill>
              <a:cs typeface="Arial" pitchFamily="34" charset="0"/>
            </a:endParaRPr>
          </a:p>
        </p:txBody>
      </p:sp>
      <p:pic>
        <p:nvPicPr>
          <p:cNvPr id="6" name="obrázek 2" descr="LOGO ČVUT kopi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1484" y="622676"/>
            <a:ext cx="1080120" cy="806060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 descr="Elsa_CMYK_barva.jpg"/>
          <p:cNvPicPr>
            <a:picLocks noChangeAspect="1"/>
          </p:cNvPicPr>
          <p:nvPr/>
        </p:nvPicPr>
        <p:blipFill>
          <a:blip r:embed="rId2"/>
          <a:srcRect r="61111"/>
          <a:stretch>
            <a:fillRect/>
          </a:stretch>
        </p:blipFill>
        <p:spPr>
          <a:xfrm>
            <a:off x="251520" y="5987998"/>
            <a:ext cx="624680" cy="594295"/>
          </a:xfrm>
          <a:prstGeom prst="rect">
            <a:avLst/>
          </a:prstGeom>
        </p:spPr>
      </p:pic>
      <p:sp>
        <p:nvSpPr>
          <p:cNvPr id="7" name="Zástupný symbol pro obsah 2"/>
          <p:cNvSpPr txBox="1">
            <a:spLocks/>
          </p:cNvSpPr>
          <p:nvPr/>
        </p:nvSpPr>
        <p:spPr>
          <a:xfrm>
            <a:off x="0" y="6215082"/>
            <a:ext cx="9144000" cy="64291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lvl="0" indent="-342900">
              <a:spcBef>
                <a:spcPct val="20000"/>
              </a:spcBef>
              <a:defRPr/>
            </a:pPr>
            <a:r>
              <a:rPr kumimoji="0" lang="cs-CZ" sz="1000" b="0" i="0" u="none" strike="noStrike" kern="1200" cap="none" spc="300" normalizeH="0" baseline="0" noProof="0" dirty="0" smtClean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uLnTx/>
                <a:uFillTx/>
                <a:latin typeface="Arial Black" pitchFamily="34" charset="0"/>
                <a:ea typeface="+mn-ea"/>
                <a:cs typeface="+mn-cs"/>
              </a:rPr>
              <a:t>		</a:t>
            </a:r>
            <a:r>
              <a:rPr lang="cs-CZ" sz="1000" spc="300" dirty="0">
                <a:solidFill>
                  <a:srgbClr val="0071BC"/>
                </a:solidFill>
                <a:latin typeface="Arial Black" pitchFamily="34" charset="0"/>
              </a:rPr>
              <a:t>ULD BRNO 2013</a:t>
            </a:r>
            <a:endParaRPr lang="cs-CZ" sz="1000" b="1" spc="300" dirty="0">
              <a:solidFill>
                <a:srgbClr val="0071BC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8" name="obrázek 2" descr="LOGO ČVUT kopi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42202" y="5508190"/>
            <a:ext cx="1285884" cy="959615"/>
          </a:xfrm>
          <a:prstGeom prst="rect">
            <a:avLst/>
          </a:prstGeom>
          <a:noFill/>
        </p:spPr>
      </p:pic>
      <p:sp>
        <p:nvSpPr>
          <p:cNvPr id="10" name="TextovéPole 9"/>
          <p:cNvSpPr txBox="1"/>
          <p:nvPr/>
        </p:nvSpPr>
        <p:spPr>
          <a:xfrm>
            <a:off x="1115616" y="2306677"/>
            <a:ext cx="681454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cs-CZ" sz="2400" dirty="0">
                <a:solidFill>
                  <a:schemeClr val="tx2"/>
                </a:solidFill>
              </a:rPr>
              <a:t>Vizualizační a zapisovatelský </a:t>
            </a:r>
            <a:r>
              <a:rPr lang="cs-CZ" sz="2400" dirty="0" smtClean="0">
                <a:solidFill>
                  <a:schemeClr val="tx2"/>
                </a:solidFill>
              </a:rPr>
              <a:t>servis</a:t>
            </a:r>
          </a:p>
          <a:p>
            <a:r>
              <a:rPr lang="cs-CZ" sz="2400" dirty="0"/>
              <a:t>Simultánní vizualizační </a:t>
            </a:r>
            <a:r>
              <a:rPr lang="cs-CZ" sz="2400" dirty="0" smtClean="0"/>
              <a:t>zápis</a:t>
            </a:r>
            <a:endParaRPr lang="cs-CZ" sz="2400" dirty="0"/>
          </a:p>
          <a:p>
            <a:r>
              <a:rPr lang="cs-CZ" sz="2400" dirty="0"/>
              <a:t>Obsahový </a:t>
            </a:r>
            <a:r>
              <a:rPr lang="cs-CZ" sz="2400" dirty="0" smtClean="0"/>
              <a:t>zápis</a:t>
            </a:r>
            <a:endParaRPr lang="cs-CZ" sz="2400" dirty="0"/>
          </a:p>
          <a:p>
            <a:r>
              <a:rPr lang="cs-CZ" sz="2400" dirty="0" smtClean="0"/>
              <a:t>Artikulační </a:t>
            </a:r>
            <a:r>
              <a:rPr lang="cs-CZ" sz="2400" dirty="0"/>
              <a:t>tlumočení</a:t>
            </a:r>
          </a:p>
          <a:p>
            <a:r>
              <a:rPr lang="cs-CZ" sz="2400" dirty="0" smtClean="0"/>
              <a:t>Znakovaná </a:t>
            </a:r>
            <a:r>
              <a:rPr lang="cs-CZ" sz="2400" dirty="0"/>
              <a:t>čeština</a:t>
            </a:r>
          </a:p>
          <a:p>
            <a:pPr marL="342900" indent="-342900">
              <a:buFont typeface="Arial" pitchFamily="34" charset="0"/>
              <a:buChar char="•"/>
            </a:pPr>
            <a:endParaRPr lang="cs-CZ" sz="2400" dirty="0" smtClean="0">
              <a:solidFill>
                <a:schemeClr val="tx2"/>
              </a:solidFill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cs-CZ" sz="2400" dirty="0" smtClean="0">
                <a:solidFill>
                  <a:schemeClr val="tx2"/>
                </a:solidFill>
              </a:rPr>
              <a:t>Tlumočnický servis</a:t>
            </a:r>
          </a:p>
          <a:p>
            <a:r>
              <a:rPr lang="cs-CZ" sz="2400" dirty="0" smtClean="0"/>
              <a:t>Tlumočení do a z českého znakové</a:t>
            </a:r>
          </a:p>
          <a:p>
            <a:endParaRPr lang="cs-CZ" sz="2400" dirty="0" smtClean="0"/>
          </a:p>
          <a:p>
            <a:endParaRPr lang="cs-CZ" sz="2400" b="1" dirty="0"/>
          </a:p>
        </p:txBody>
      </p:sp>
      <p:sp>
        <p:nvSpPr>
          <p:cNvPr id="11" name="Nadpis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1570186"/>
          </a:xfrm>
        </p:spPr>
        <p:txBody>
          <a:bodyPr>
            <a:normAutofit/>
          </a:bodyPr>
          <a:lstStyle/>
          <a:p>
            <a:r>
              <a:rPr lang="cs-CZ" dirty="0" smtClean="0">
                <a:solidFill>
                  <a:schemeClr val="bg1">
                    <a:lumMod val="65000"/>
                  </a:schemeClr>
                </a:solidFill>
                <a:latin typeface="Arial Black" pitchFamily="34" charset="0"/>
              </a:rPr>
              <a:t>Služby pro studenty se sluchovým postižením</a:t>
            </a:r>
            <a:endParaRPr lang="cs-CZ" dirty="0">
              <a:solidFill>
                <a:schemeClr val="bg1">
                  <a:lumMod val="65000"/>
                </a:schemeClr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264481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 descr="Elsa_CMYK_barva.jpg"/>
          <p:cNvPicPr>
            <a:picLocks noChangeAspect="1"/>
          </p:cNvPicPr>
          <p:nvPr/>
        </p:nvPicPr>
        <p:blipFill>
          <a:blip r:embed="rId2"/>
          <a:srcRect r="61111"/>
          <a:stretch>
            <a:fillRect/>
          </a:stretch>
        </p:blipFill>
        <p:spPr>
          <a:xfrm>
            <a:off x="251520" y="5987998"/>
            <a:ext cx="624680" cy="594295"/>
          </a:xfrm>
          <a:prstGeom prst="rect">
            <a:avLst/>
          </a:prstGeom>
        </p:spPr>
      </p:pic>
      <p:sp>
        <p:nvSpPr>
          <p:cNvPr id="7" name="Zástupný symbol pro obsah 2"/>
          <p:cNvSpPr txBox="1">
            <a:spLocks/>
          </p:cNvSpPr>
          <p:nvPr/>
        </p:nvSpPr>
        <p:spPr>
          <a:xfrm>
            <a:off x="0" y="6215082"/>
            <a:ext cx="9144000" cy="64291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lvl="0" indent="-342900">
              <a:spcBef>
                <a:spcPct val="20000"/>
              </a:spcBef>
              <a:defRPr/>
            </a:pPr>
            <a:r>
              <a:rPr kumimoji="0" lang="cs-CZ" sz="1000" b="0" i="0" u="none" strike="noStrike" kern="1200" cap="none" spc="300" normalizeH="0" baseline="0" noProof="0" dirty="0" smtClean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uLnTx/>
                <a:uFillTx/>
                <a:latin typeface="Arial Black" pitchFamily="34" charset="0"/>
                <a:ea typeface="+mn-ea"/>
                <a:cs typeface="+mn-cs"/>
              </a:rPr>
              <a:t>		</a:t>
            </a:r>
            <a:r>
              <a:rPr lang="cs-CZ" sz="1000" spc="300" dirty="0">
                <a:solidFill>
                  <a:srgbClr val="0071BC"/>
                </a:solidFill>
                <a:latin typeface="Arial Black" pitchFamily="34" charset="0"/>
              </a:rPr>
              <a:t>ULD BRNO 2013</a:t>
            </a:r>
            <a:endParaRPr lang="cs-CZ" sz="1000" b="1" spc="300" dirty="0">
              <a:solidFill>
                <a:srgbClr val="0071BC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8" name="obrázek 2" descr="LOGO ČVUT kopi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42202" y="5508190"/>
            <a:ext cx="1285884" cy="959615"/>
          </a:xfrm>
          <a:prstGeom prst="rect">
            <a:avLst/>
          </a:prstGeom>
          <a:noFill/>
        </p:spPr>
      </p:pic>
      <p:sp>
        <p:nvSpPr>
          <p:cNvPr id="10" name="TextovéPole 9"/>
          <p:cNvSpPr txBox="1"/>
          <p:nvPr/>
        </p:nvSpPr>
        <p:spPr>
          <a:xfrm>
            <a:off x="467544" y="2306677"/>
            <a:ext cx="7462612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cs-CZ" sz="2400" dirty="0"/>
              <a:t>Komunikace s vyučujícími </a:t>
            </a:r>
          </a:p>
          <a:p>
            <a:pPr marL="342900" indent="-342900">
              <a:buFont typeface="Arial" pitchFamily="34" charset="0"/>
              <a:buChar char="•"/>
            </a:pPr>
            <a:endParaRPr lang="cs-CZ" sz="2400" dirty="0"/>
          </a:p>
          <a:p>
            <a:pPr marL="342900" indent="-342900">
              <a:buFont typeface="Arial" pitchFamily="34" charset="0"/>
              <a:buChar char="•"/>
            </a:pPr>
            <a:r>
              <a:rPr lang="cs-CZ" sz="2400" dirty="0"/>
              <a:t>Jazykové konzultace při editaci publikovatelného textu</a:t>
            </a:r>
          </a:p>
          <a:p>
            <a:pPr marL="342900" indent="-342900">
              <a:buFont typeface="Arial" pitchFamily="34" charset="0"/>
              <a:buChar char="•"/>
            </a:pPr>
            <a:endParaRPr lang="cs-CZ" sz="2400" dirty="0"/>
          </a:p>
          <a:p>
            <a:pPr marL="342900" indent="-342900">
              <a:buFont typeface="Arial" pitchFamily="34" charset="0"/>
              <a:buChar char="•"/>
            </a:pPr>
            <a:r>
              <a:rPr lang="cs-CZ" sz="2400" dirty="0"/>
              <a:t>Individuální výuka – organizační zajištění</a:t>
            </a:r>
          </a:p>
          <a:p>
            <a:pPr marL="342900" indent="-342900">
              <a:buFont typeface="Arial" pitchFamily="34" charset="0"/>
              <a:buChar char="•"/>
            </a:pPr>
            <a:endParaRPr lang="cs-CZ" sz="2400" dirty="0"/>
          </a:p>
          <a:p>
            <a:pPr marL="342900" indent="-342900">
              <a:buFont typeface="Arial" pitchFamily="34" charset="0"/>
              <a:buChar char="•"/>
            </a:pPr>
            <a:r>
              <a:rPr lang="cs-CZ" sz="2400" dirty="0" smtClean="0"/>
              <a:t>Technická podpora </a:t>
            </a:r>
            <a:r>
              <a:rPr lang="cs-CZ" sz="2400" dirty="0"/>
              <a:t>– indukční </a:t>
            </a:r>
            <a:r>
              <a:rPr lang="cs-CZ" sz="2400" dirty="0" smtClean="0"/>
              <a:t>smyčky</a:t>
            </a:r>
            <a:endParaRPr lang="cs-CZ" sz="2400" dirty="0"/>
          </a:p>
          <a:p>
            <a:endParaRPr lang="cs-CZ" sz="2400" b="1" dirty="0"/>
          </a:p>
        </p:txBody>
      </p:sp>
      <p:sp>
        <p:nvSpPr>
          <p:cNvPr id="11" name="Nadpis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1570186"/>
          </a:xfrm>
        </p:spPr>
        <p:txBody>
          <a:bodyPr>
            <a:normAutofit/>
          </a:bodyPr>
          <a:lstStyle/>
          <a:p>
            <a:r>
              <a:rPr lang="cs-CZ" dirty="0" smtClean="0">
                <a:solidFill>
                  <a:schemeClr val="bg1">
                    <a:lumMod val="65000"/>
                  </a:schemeClr>
                </a:solidFill>
                <a:latin typeface="Arial Black" pitchFamily="34" charset="0"/>
              </a:rPr>
              <a:t>Služby pro studenty se sluchovým postižením</a:t>
            </a:r>
            <a:endParaRPr lang="cs-CZ" dirty="0">
              <a:solidFill>
                <a:schemeClr val="bg1">
                  <a:lumMod val="65000"/>
                </a:schemeClr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9994490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 descr="Elsa_CMYK_barva.jpg"/>
          <p:cNvPicPr>
            <a:picLocks noChangeAspect="1"/>
          </p:cNvPicPr>
          <p:nvPr/>
        </p:nvPicPr>
        <p:blipFill>
          <a:blip r:embed="rId2"/>
          <a:srcRect r="61111"/>
          <a:stretch>
            <a:fillRect/>
          </a:stretch>
        </p:blipFill>
        <p:spPr>
          <a:xfrm>
            <a:off x="251520" y="5987998"/>
            <a:ext cx="624680" cy="594295"/>
          </a:xfrm>
          <a:prstGeom prst="rect">
            <a:avLst/>
          </a:prstGeom>
        </p:spPr>
      </p:pic>
      <p:sp>
        <p:nvSpPr>
          <p:cNvPr id="7" name="Zástupný symbol pro obsah 2"/>
          <p:cNvSpPr txBox="1">
            <a:spLocks/>
          </p:cNvSpPr>
          <p:nvPr/>
        </p:nvSpPr>
        <p:spPr>
          <a:xfrm>
            <a:off x="0" y="6215082"/>
            <a:ext cx="9144000" cy="64291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lvl="0" indent="-342900">
              <a:spcBef>
                <a:spcPct val="20000"/>
              </a:spcBef>
              <a:defRPr/>
            </a:pPr>
            <a:r>
              <a:rPr kumimoji="0" lang="cs-CZ" sz="1000" b="0" i="0" u="none" strike="noStrike" kern="1200" cap="none" spc="300" normalizeH="0" baseline="0" noProof="0" dirty="0" smtClean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uLnTx/>
                <a:uFillTx/>
                <a:latin typeface="Arial Black" pitchFamily="34" charset="0"/>
                <a:ea typeface="+mn-ea"/>
                <a:cs typeface="+mn-cs"/>
              </a:rPr>
              <a:t>		</a:t>
            </a:r>
            <a:r>
              <a:rPr lang="cs-CZ" sz="1000" spc="300" dirty="0">
                <a:solidFill>
                  <a:srgbClr val="0071BC"/>
                </a:solidFill>
                <a:latin typeface="Arial Black" pitchFamily="34" charset="0"/>
              </a:rPr>
              <a:t>ULD BRNO 2013</a:t>
            </a:r>
            <a:endParaRPr lang="cs-CZ" sz="1000" b="1" spc="300" dirty="0">
              <a:solidFill>
                <a:srgbClr val="0071BC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8" name="obrázek 2" descr="LOGO ČVUT kopi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42202" y="5508190"/>
            <a:ext cx="1285884" cy="959615"/>
          </a:xfrm>
          <a:prstGeom prst="rect">
            <a:avLst/>
          </a:prstGeom>
          <a:noFill/>
        </p:spPr>
      </p:pic>
      <p:sp>
        <p:nvSpPr>
          <p:cNvPr id="10" name="TextovéPole 9"/>
          <p:cNvSpPr txBox="1"/>
          <p:nvPr/>
        </p:nvSpPr>
        <p:spPr>
          <a:xfrm>
            <a:off x="971600" y="1988944"/>
            <a:ext cx="7456486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b="1" dirty="0" smtClean="0">
                <a:solidFill>
                  <a:schemeClr val="tx2"/>
                </a:solidFill>
              </a:rPr>
              <a:t>Od r. 2013 pouze z účelově vázaného příspěvku „F“ MŠMT</a:t>
            </a:r>
          </a:p>
          <a:p>
            <a:pPr algn="ctr"/>
            <a:endParaRPr lang="cs-CZ" sz="2400" b="1" dirty="0">
              <a:solidFill>
                <a:schemeClr val="tx2"/>
              </a:solidFill>
            </a:endParaRPr>
          </a:p>
          <a:p>
            <a:pPr algn="ctr"/>
            <a:r>
              <a:rPr lang="cs-CZ" sz="2400" dirty="0" smtClean="0"/>
              <a:t>V minulých letech z rozvojových projektů MŠMT </a:t>
            </a:r>
          </a:p>
          <a:p>
            <a:pPr algn="ctr"/>
            <a:r>
              <a:rPr lang="cs-CZ" sz="2400" dirty="0" smtClean="0"/>
              <a:t>- r. 2012 přechod na nový model financování</a:t>
            </a:r>
          </a:p>
          <a:p>
            <a:pPr algn="ctr"/>
            <a:endParaRPr lang="cs-CZ" sz="2400" dirty="0"/>
          </a:p>
          <a:p>
            <a:pPr algn="ctr"/>
            <a:r>
              <a:rPr lang="cs-CZ" sz="2400" dirty="0" smtClean="0"/>
              <a:t>Výhled na r. 2014 – Institucionální rozvojový plán ČVUT</a:t>
            </a:r>
          </a:p>
          <a:p>
            <a:pPr algn="ctr"/>
            <a:r>
              <a:rPr lang="cs-CZ" sz="2400" dirty="0" smtClean="0"/>
              <a:t>Investice k bezbariérovým úpravám - sponzoři</a:t>
            </a:r>
            <a:endParaRPr lang="cs-CZ" sz="2400" dirty="0"/>
          </a:p>
        </p:txBody>
      </p:sp>
      <p:sp>
        <p:nvSpPr>
          <p:cNvPr id="11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cs-CZ" dirty="0" smtClean="0">
                <a:solidFill>
                  <a:schemeClr val="bg1">
                    <a:lumMod val="65000"/>
                  </a:schemeClr>
                </a:solidFill>
                <a:latin typeface="Arial Black" pitchFamily="34" charset="0"/>
              </a:rPr>
              <a:t>Financování podpory studentů se SP na ČVUT</a:t>
            </a:r>
            <a:endParaRPr lang="cs-CZ" dirty="0">
              <a:solidFill>
                <a:schemeClr val="bg1">
                  <a:lumMod val="65000"/>
                </a:schemeClr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264481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1763688" y="2357430"/>
            <a:ext cx="5256584" cy="25237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000" b="1" dirty="0" smtClean="0"/>
              <a:t>Mgr. Barbora </a:t>
            </a:r>
            <a:r>
              <a:rPr lang="cs-CZ" sz="2000" b="1" dirty="0" err="1" smtClean="0"/>
              <a:t>Čalkovská</a:t>
            </a:r>
            <a:endParaRPr lang="cs-CZ" sz="2000" b="1" dirty="0" smtClean="0"/>
          </a:p>
          <a:p>
            <a:pPr algn="ctr"/>
            <a:endParaRPr lang="cs-CZ" sz="2000" b="1" dirty="0" smtClean="0"/>
          </a:p>
          <a:p>
            <a:pPr algn="ctr"/>
            <a:r>
              <a:rPr lang="cs-CZ" sz="2000" b="1" dirty="0" smtClean="0"/>
              <a:t>Středisko pro podporu</a:t>
            </a:r>
          </a:p>
          <a:p>
            <a:pPr algn="ctr"/>
            <a:r>
              <a:rPr lang="cs-CZ" sz="2000" b="1" dirty="0" smtClean="0"/>
              <a:t> studentů se specifickými potřebami ELSA ČVUT</a:t>
            </a:r>
          </a:p>
          <a:p>
            <a:pPr algn="ctr"/>
            <a:r>
              <a:rPr lang="cs-CZ" sz="2000" dirty="0" smtClean="0"/>
              <a:t>Bechyňova 3, 166 36 Praha 6</a:t>
            </a:r>
          </a:p>
          <a:p>
            <a:pPr algn="ctr"/>
            <a:r>
              <a:rPr lang="cs-CZ" sz="2000" dirty="0" smtClean="0">
                <a:hlinkClick r:id="rId2"/>
              </a:rPr>
              <a:t>stredisko@elsa.cvut.cz</a:t>
            </a:r>
            <a:r>
              <a:rPr lang="cs-CZ" sz="2000" dirty="0" smtClean="0"/>
              <a:t> </a:t>
            </a:r>
            <a:br>
              <a:rPr lang="cs-CZ" sz="2000" dirty="0" smtClean="0"/>
            </a:br>
            <a:r>
              <a:rPr lang="cs-CZ" sz="2000" dirty="0" smtClean="0">
                <a:hlinkClick r:id="rId3"/>
              </a:rPr>
              <a:t>www.elsa.cvut.cz</a:t>
            </a:r>
            <a:r>
              <a:rPr lang="cs-CZ" sz="2000" dirty="0" smtClean="0"/>
              <a:t> </a:t>
            </a:r>
          </a:p>
          <a:p>
            <a:endParaRPr lang="cs-CZ" dirty="0"/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0" y="1500174"/>
            <a:ext cx="9144000" cy="50006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vert="horz" lIns="91440" tIns="45720" rIns="91440" bIns="45720" rtlCol="0">
            <a:normAutofit lnSpcReduction="10000"/>
          </a:bodyPr>
          <a:lstStyle/>
          <a:p>
            <a:pPr algn="ctr">
              <a:buNone/>
            </a:pPr>
            <a:r>
              <a:rPr lang="cs-CZ" sz="2800" b="1" dirty="0" smtClean="0">
                <a:solidFill>
                  <a:srgbClr val="0071BC"/>
                </a:solidFill>
                <a:latin typeface="Arial Black" pitchFamily="34" charset="0"/>
              </a:rPr>
              <a:t>DĚKUJI ZA POZORNOST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cs-CZ" sz="2000" i="0" u="none" strike="noStrike" kern="1200" cap="none" spc="300" normalizeH="0" baseline="0" noProof="0" dirty="0" smtClean="0">
              <a:ln>
                <a:noFill/>
              </a:ln>
              <a:solidFill>
                <a:schemeClr val="accent6">
                  <a:lumMod val="75000"/>
                </a:schemeClr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  <p:pic>
        <p:nvPicPr>
          <p:cNvPr id="7" name="Obrázek 6" descr="Elsa_CMYK_barva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14678" y="4929198"/>
            <a:ext cx="2571768" cy="951485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obsah 2"/>
          <p:cNvSpPr txBox="1">
            <a:spLocks/>
          </p:cNvSpPr>
          <p:nvPr/>
        </p:nvSpPr>
        <p:spPr>
          <a:xfrm>
            <a:off x="2214546" y="1571612"/>
            <a:ext cx="4786346" cy="421484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cs-CZ" sz="2000" b="1" i="0" u="none" strike="noStrike" kern="1200" cap="none" spc="30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 Narrow" pitchFamily="34" charset="0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cs-CZ" sz="2000" b="1" i="0" u="none" strike="noStrike" kern="1200" cap="none" spc="30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 Narrow" pitchFamily="34" charset="0"/>
              <a:ea typeface="+mn-ea"/>
              <a:cs typeface="+mn-cs"/>
            </a:endParaRP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AutoNum type="arabicPeriod"/>
              <a:tabLst/>
              <a:defRPr/>
            </a:pPr>
            <a:r>
              <a:rPr lang="cs-CZ" sz="2400" b="1" spc="300" noProof="0" dirty="0" smtClean="0">
                <a:cs typeface="Arial" pitchFamily="34" charset="0"/>
              </a:rPr>
              <a:t>S</a:t>
            </a:r>
            <a:r>
              <a:rPr kumimoji="0" lang="cs-CZ" sz="2400" b="1" i="0" u="none" strike="noStrike" kern="1200" cap="none" spc="30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cs typeface="Arial" pitchFamily="34" charset="0"/>
              </a:rPr>
              <a:t>tředisko ELSA - vznik</a:t>
            </a: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AutoNum type="arabicPeriod"/>
              <a:tabLst/>
              <a:defRPr/>
            </a:pPr>
            <a:r>
              <a:rPr lang="cs-CZ" sz="2400" b="1" spc="300" dirty="0" smtClean="0">
                <a:cs typeface="Arial" pitchFamily="34" charset="0"/>
              </a:rPr>
              <a:t>Organizační struktura</a:t>
            </a: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AutoNum type="arabicPeriod"/>
              <a:tabLst/>
              <a:defRPr/>
            </a:pPr>
            <a:r>
              <a:rPr lang="cs-CZ" sz="2400" b="1" spc="300" baseline="0" dirty="0" smtClean="0">
                <a:cs typeface="Arial" pitchFamily="34" charset="0"/>
              </a:rPr>
              <a:t>Pracovníci střediska</a:t>
            </a: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AutoNum type="arabicPeriod"/>
              <a:tabLst/>
              <a:defRPr/>
            </a:pPr>
            <a:r>
              <a:rPr lang="cs-CZ" sz="2400" b="1" spc="300" noProof="0" dirty="0" smtClean="0">
                <a:cs typeface="Arial" pitchFamily="34" charset="0"/>
              </a:rPr>
              <a:t>S</a:t>
            </a:r>
            <a:r>
              <a:rPr kumimoji="0" lang="cs-CZ" sz="2400" b="1" i="0" u="none" strike="noStrike" kern="1200" cap="none" spc="3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cs typeface="Arial" pitchFamily="34" charset="0"/>
              </a:rPr>
              <a:t>tudenti</a:t>
            </a: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AutoNum type="arabicPeriod"/>
              <a:tabLst/>
              <a:defRPr/>
            </a:pPr>
            <a:r>
              <a:rPr kumimoji="0" lang="cs-CZ" sz="2400" b="1" i="0" u="none" strike="noStrike" kern="1200" cap="none" spc="3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cs typeface="Arial" pitchFamily="34" charset="0"/>
              </a:rPr>
              <a:t>Poskytované služby</a:t>
            </a: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AutoNum type="arabicPeriod"/>
              <a:tabLst/>
              <a:defRPr/>
            </a:pPr>
            <a:r>
              <a:rPr lang="cs-CZ" sz="2400" b="1" spc="300" dirty="0" smtClean="0">
                <a:cs typeface="Arial" pitchFamily="34" charset="0"/>
              </a:rPr>
              <a:t>Financování</a:t>
            </a:r>
            <a:endParaRPr kumimoji="0" lang="cs-CZ" sz="2400" b="1" i="0" u="none" strike="noStrike" kern="1200" cap="none" spc="30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cs typeface="Arial" pitchFamily="34" charset="0"/>
            </a:endParaRP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cs-CZ" sz="2400" b="1" i="0" u="none" strike="noStrike" kern="1200" cap="none" spc="30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cs typeface="Arial" pitchFamily="34" charset="0"/>
            </a:endParaRPr>
          </a:p>
        </p:txBody>
      </p:sp>
      <p:pic>
        <p:nvPicPr>
          <p:cNvPr id="5" name="Obrázek 4" descr="Elsa_CMYK_barva.jpg"/>
          <p:cNvPicPr>
            <a:picLocks noChangeAspect="1"/>
          </p:cNvPicPr>
          <p:nvPr/>
        </p:nvPicPr>
        <p:blipFill>
          <a:blip r:embed="rId2"/>
          <a:srcRect r="61111"/>
          <a:stretch>
            <a:fillRect/>
          </a:stretch>
        </p:blipFill>
        <p:spPr>
          <a:xfrm>
            <a:off x="467544" y="5841027"/>
            <a:ext cx="624680" cy="594295"/>
          </a:xfrm>
          <a:prstGeom prst="rect">
            <a:avLst/>
          </a:prstGeom>
        </p:spPr>
      </p:pic>
      <p:sp>
        <p:nvSpPr>
          <p:cNvPr id="6" name="Zástupný symbol pro obsah 2"/>
          <p:cNvSpPr txBox="1">
            <a:spLocks/>
          </p:cNvSpPr>
          <p:nvPr/>
        </p:nvSpPr>
        <p:spPr>
          <a:xfrm>
            <a:off x="0" y="6098037"/>
            <a:ext cx="9144000" cy="4628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cs-CZ" sz="1000" b="0" i="0" u="none" strike="noStrike" kern="1200" cap="none" spc="300" normalizeH="0" baseline="0" noProof="0" dirty="0" smtClean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uLnTx/>
                <a:uFillTx/>
                <a:latin typeface="Arial Black" pitchFamily="34" charset="0"/>
                <a:ea typeface="+mn-ea"/>
                <a:cs typeface="+mn-cs"/>
              </a:rPr>
              <a:t>		    </a:t>
            </a:r>
            <a:r>
              <a:rPr lang="cs-CZ" sz="1000" spc="300" dirty="0" smtClean="0">
                <a:solidFill>
                  <a:srgbClr val="0071BC"/>
                </a:solidFill>
                <a:latin typeface="Arial Black" pitchFamily="34" charset="0"/>
              </a:rPr>
              <a:t>ULD BRNO</a:t>
            </a:r>
            <a:r>
              <a:rPr lang="cs-CZ" sz="1000" spc="300" dirty="0">
                <a:solidFill>
                  <a:srgbClr val="0071BC"/>
                </a:solidFill>
                <a:latin typeface="Arial Black" pitchFamily="34" charset="0"/>
              </a:rPr>
              <a:t> </a:t>
            </a:r>
            <a:r>
              <a:rPr kumimoji="0" lang="cs-CZ" sz="1000" b="0" i="0" u="none" strike="noStrike" kern="1200" cap="none" spc="300" normalizeH="0" baseline="0" noProof="0" dirty="0" smtClean="0">
                <a:ln>
                  <a:noFill/>
                </a:ln>
                <a:solidFill>
                  <a:srgbClr val="0071BC"/>
                </a:solidFill>
                <a:effectLst/>
                <a:uLnTx/>
                <a:uFillTx/>
                <a:latin typeface="Arial Black" pitchFamily="34" charset="0"/>
                <a:ea typeface="+mn-ea"/>
                <a:cs typeface="+mn-cs"/>
              </a:rPr>
              <a:t>2013</a:t>
            </a:r>
            <a:endParaRPr kumimoji="0" lang="cs-CZ" sz="1000" b="1" i="0" u="none" strike="noStrike" kern="1200" cap="none" spc="300" normalizeH="0" baseline="0" noProof="0" dirty="0" smtClean="0">
              <a:ln>
                <a:noFill/>
              </a:ln>
              <a:solidFill>
                <a:srgbClr val="0071BC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cs-CZ" dirty="0" smtClean="0">
                <a:solidFill>
                  <a:schemeClr val="bg1">
                    <a:lumMod val="65000"/>
                  </a:schemeClr>
                </a:solidFill>
                <a:latin typeface="Arial Black" pitchFamily="34" charset="0"/>
              </a:rPr>
              <a:t>obsah</a:t>
            </a:r>
            <a:endParaRPr lang="cs-CZ" dirty="0">
              <a:solidFill>
                <a:schemeClr val="bg1">
                  <a:lumMod val="65000"/>
                </a:schemeClr>
              </a:solidFill>
              <a:latin typeface="Arial Black" pitchFamily="34" charset="0"/>
            </a:endParaRPr>
          </a:p>
        </p:txBody>
      </p:sp>
      <p:pic>
        <p:nvPicPr>
          <p:cNvPr id="8" name="obrázek 2" descr="LOGO ČVUT kopi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98188" y="5369829"/>
            <a:ext cx="1285884" cy="959615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/>
          <p:cNvSpPr txBox="1"/>
          <p:nvPr/>
        </p:nvSpPr>
        <p:spPr>
          <a:xfrm>
            <a:off x="937020" y="1857364"/>
            <a:ext cx="6778252" cy="44319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cs-CZ" sz="2400" dirty="0" smtClean="0"/>
          </a:p>
          <a:p>
            <a:pPr algn="ctr"/>
            <a:r>
              <a:rPr lang="cs-CZ" sz="2400" b="1" dirty="0" smtClean="0"/>
              <a:t>Vznik</a:t>
            </a:r>
            <a:r>
              <a:rPr lang="cs-CZ" sz="2400" dirty="0" smtClean="0"/>
              <a:t>  1. 7. 2012 sloučením dvou pracovišť:</a:t>
            </a:r>
          </a:p>
          <a:p>
            <a:pPr algn="ctr"/>
            <a:endParaRPr lang="cs-CZ" sz="2400" dirty="0" smtClean="0"/>
          </a:p>
          <a:p>
            <a:pPr marL="342900" indent="-342900" algn="ctr">
              <a:buFont typeface="Arial" pitchFamily="34" charset="0"/>
              <a:buChar char="•"/>
            </a:pPr>
            <a:r>
              <a:rPr lang="cs-CZ" sz="2400" b="1" i="1" dirty="0" smtClean="0">
                <a:solidFill>
                  <a:schemeClr val="tx2"/>
                </a:solidFill>
              </a:rPr>
              <a:t>Handicap poradna </a:t>
            </a:r>
          </a:p>
          <a:p>
            <a:pPr algn="ctr"/>
            <a:r>
              <a:rPr lang="cs-CZ" sz="2400" dirty="0" smtClean="0"/>
              <a:t>Centrum informačních a poradenských služeb ČVUT</a:t>
            </a:r>
          </a:p>
          <a:p>
            <a:pPr algn="ctr"/>
            <a:endParaRPr lang="cs-CZ" sz="2400" b="1" i="1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342900" indent="-342900" algn="ctr">
              <a:buFont typeface="Arial" pitchFamily="34" charset="0"/>
              <a:buChar char="•"/>
            </a:pPr>
            <a:r>
              <a:rPr lang="cs-CZ" sz="2400" b="1" i="1" dirty="0" smtClean="0">
                <a:solidFill>
                  <a:schemeClr val="tx2"/>
                </a:solidFill>
              </a:rPr>
              <a:t>Centrum pro podporu samostatného studia zrakově postižených TEREZA</a:t>
            </a:r>
            <a:r>
              <a:rPr lang="cs-CZ" sz="2400" dirty="0">
                <a:solidFill>
                  <a:schemeClr val="tx2"/>
                </a:solidFill>
              </a:rPr>
              <a:t> </a:t>
            </a:r>
            <a:endParaRPr lang="cs-CZ" sz="2400" dirty="0" smtClean="0">
              <a:solidFill>
                <a:schemeClr val="tx2"/>
              </a:solidFill>
            </a:endParaRPr>
          </a:p>
          <a:p>
            <a:pPr algn="ctr"/>
            <a:r>
              <a:rPr lang="cs-CZ" sz="2400" dirty="0" smtClean="0"/>
              <a:t>katedra matematiky fakulty jaderného a fyzikálního inženýrství ČVUT</a:t>
            </a:r>
          </a:p>
          <a:p>
            <a:endParaRPr lang="cs-CZ" sz="2400" dirty="0" smtClean="0">
              <a:solidFill>
                <a:srgbClr val="0071BC"/>
              </a:solidFill>
            </a:endParaRPr>
          </a:p>
          <a:p>
            <a:pPr algn="just"/>
            <a:endParaRPr lang="cs-CZ" dirty="0"/>
          </a:p>
        </p:txBody>
      </p:sp>
      <p:pic>
        <p:nvPicPr>
          <p:cNvPr id="6" name="Obrázek 5" descr="Elsa_CMYK_barva.jpg"/>
          <p:cNvPicPr>
            <a:picLocks noChangeAspect="1"/>
          </p:cNvPicPr>
          <p:nvPr/>
        </p:nvPicPr>
        <p:blipFill>
          <a:blip r:embed="rId2"/>
          <a:srcRect r="61111"/>
          <a:stretch>
            <a:fillRect/>
          </a:stretch>
        </p:blipFill>
        <p:spPr>
          <a:xfrm>
            <a:off x="312340" y="6026098"/>
            <a:ext cx="624680" cy="594295"/>
          </a:xfrm>
          <a:prstGeom prst="rect">
            <a:avLst/>
          </a:prstGeom>
        </p:spPr>
      </p:pic>
      <p:sp>
        <p:nvSpPr>
          <p:cNvPr id="7" name="Zástupný symbol pro obsah 2"/>
          <p:cNvSpPr txBox="1">
            <a:spLocks/>
          </p:cNvSpPr>
          <p:nvPr/>
        </p:nvSpPr>
        <p:spPr>
          <a:xfrm>
            <a:off x="0" y="6215082"/>
            <a:ext cx="9144000" cy="64291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lvl="0" indent="-342900">
              <a:spcBef>
                <a:spcPct val="20000"/>
              </a:spcBef>
              <a:defRPr/>
            </a:pPr>
            <a:r>
              <a:rPr kumimoji="0" lang="cs-CZ" sz="1000" b="0" i="0" u="none" strike="noStrike" kern="1200" cap="none" spc="300" normalizeH="0" baseline="0" noProof="0" dirty="0" smtClean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uLnTx/>
                <a:uFillTx/>
                <a:latin typeface="Arial Black" pitchFamily="34" charset="0"/>
                <a:ea typeface="+mn-ea"/>
                <a:cs typeface="+mn-cs"/>
              </a:rPr>
              <a:t>		</a:t>
            </a:r>
            <a:r>
              <a:rPr lang="cs-CZ" sz="1000" spc="300" dirty="0">
                <a:solidFill>
                  <a:srgbClr val="0071BC"/>
                </a:solidFill>
                <a:latin typeface="Arial Black" pitchFamily="34" charset="0"/>
              </a:rPr>
              <a:t>ULD BRNO 2013</a:t>
            </a:r>
            <a:endParaRPr lang="cs-CZ" sz="1000" b="1" spc="300" dirty="0">
              <a:solidFill>
                <a:srgbClr val="0071BC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9" name="Obrázek 8" descr="Elsa_CMYK_barva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87824" y="785794"/>
            <a:ext cx="2592288" cy="951485"/>
          </a:xfrm>
          <a:prstGeom prst="rect">
            <a:avLst/>
          </a:prstGeom>
        </p:spPr>
      </p:pic>
      <p:pic>
        <p:nvPicPr>
          <p:cNvPr id="8" name="obrázek 2" descr="LOGO ČVUT kopi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83460" y="5363630"/>
            <a:ext cx="1285884" cy="959615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 descr="Elsa_CMYK_barva.jpg"/>
          <p:cNvPicPr>
            <a:picLocks noChangeAspect="1"/>
          </p:cNvPicPr>
          <p:nvPr/>
        </p:nvPicPr>
        <p:blipFill>
          <a:blip r:embed="rId2"/>
          <a:srcRect r="61111"/>
          <a:stretch>
            <a:fillRect/>
          </a:stretch>
        </p:blipFill>
        <p:spPr>
          <a:xfrm>
            <a:off x="251520" y="5987998"/>
            <a:ext cx="624680" cy="594295"/>
          </a:xfrm>
          <a:prstGeom prst="rect">
            <a:avLst/>
          </a:prstGeom>
        </p:spPr>
      </p:pic>
      <p:sp>
        <p:nvSpPr>
          <p:cNvPr id="7" name="Zástupný symbol pro obsah 2"/>
          <p:cNvSpPr txBox="1">
            <a:spLocks/>
          </p:cNvSpPr>
          <p:nvPr/>
        </p:nvSpPr>
        <p:spPr>
          <a:xfrm>
            <a:off x="25376" y="6215082"/>
            <a:ext cx="9144000" cy="64291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lvl="0" indent="-342900">
              <a:spcBef>
                <a:spcPct val="20000"/>
              </a:spcBef>
              <a:defRPr/>
            </a:pPr>
            <a:r>
              <a:rPr kumimoji="0" lang="cs-CZ" sz="1000" b="0" i="0" u="none" strike="noStrike" kern="1200" cap="none" spc="300" normalizeH="0" baseline="0" noProof="0" dirty="0" smtClean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uLnTx/>
                <a:uFillTx/>
                <a:latin typeface="Arial Black" pitchFamily="34" charset="0"/>
                <a:ea typeface="+mn-ea"/>
                <a:cs typeface="+mn-cs"/>
              </a:rPr>
              <a:t>		</a:t>
            </a:r>
            <a:r>
              <a:rPr lang="cs-CZ" sz="1000" spc="300" dirty="0">
                <a:solidFill>
                  <a:srgbClr val="0071BC"/>
                </a:solidFill>
                <a:latin typeface="Arial Black" pitchFamily="34" charset="0"/>
              </a:rPr>
              <a:t>ULD BRNO 2013</a:t>
            </a:r>
            <a:endParaRPr lang="cs-CZ" sz="1000" b="1" spc="300" dirty="0">
              <a:solidFill>
                <a:srgbClr val="0071BC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8" name="obrázek 2" descr="LOGO ČVUT kopi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19960" y="5255467"/>
            <a:ext cx="1285884" cy="959615"/>
          </a:xfrm>
          <a:prstGeom prst="rect">
            <a:avLst/>
          </a:prstGeom>
          <a:noFill/>
        </p:spPr>
      </p:pic>
      <p:sp>
        <p:nvSpPr>
          <p:cNvPr id="10" name="TextovéPole 9"/>
          <p:cNvSpPr txBox="1"/>
          <p:nvPr/>
        </p:nvSpPr>
        <p:spPr>
          <a:xfrm>
            <a:off x="755576" y="1988944"/>
            <a:ext cx="7102572" cy="39395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/>
              <a:t>Rektorát </a:t>
            </a:r>
            <a:r>
              <a:rPr lang="cs-CZ" sz="2400" dirty="0" smtClean="0"/>
              <a:t>– odbor pro studium a studentské záležitosti</a:t>
            </a:r>
          </a:p>
          <a:p>
            <a:endParaRPr lang="cs-CZ" sz="2400" dirty="0" smtClean="0"/>
          </a:p>
          <a:p>
            <a:pPr indent="268288">
              <a:buFont typeface="Arial" pitchFamily="34" charset="0"/>
              <a:buChar char="•"/>
            </a:pPr>
            <a:r>
              <a:rPr lang="cs-CZ" sz="2400" dirty="0" smtClean="0"/>
              <a:t> celouniverzitní působnost</a:t>
            </a:r>
          </a:p>
          <a:p>
            <a:pPr marL="268288" lvl="0" indent="-268288">
              <a:buFont typeface="Arial" pitchFamily="34" charset="0"/>
              <a:buChar char="•"/>
            </a:pPr>
            <a:r>
              <a:rPr lang="cs-CZ" sz="2400" dirty="0" smtClean="0"/>
              <a:t> cíl: sjednocení aktivit univerzity </a:t>
            </a:r>
          </a:p>
          <a:p>
            <a:pPr marL="268288" lvl="0" indent="-268288">
              <a:buFont typeface="Arial" pitchFamily="34" charset="0"/>
              <a:buChar char="•"/>
            </a:pPr>
            <a:r>
              <a:rPr lang="cs-CZ" sz="2400" b="1" dirty="0" smtClean="0">
                <a:solidFill>
                  <a:schemeClr val="tx2"/>
                </a:solidFill>
              </a:rPr>
              <a:t> nová legislativa MŠMT – Minimální standardy </a:t>
            </a:r>
          </a:p>
          <a:p>
            <a:pPr lvl="0"/>
            <a:r>
              <a:rPr lang="cs-CZ" sz="2400" b="1" dirty="0">
                <a:solidFill>
                  <a:schemeClr val="tx2"/>
                </a:solidFill>
              </a:rPr>
              <a:t> </a:t>
            </a:r>
            <a:r>
              <a:rPr lang="cs-CZ" sz="2400" b="1" dirty="0" smtClean="0">
                <a:solidFill>
                  <a:schemeClr val="tx2"/>
                </a:solidFill>
              </a:rPr>
              <a:t>    v „Dodatku č. 2“</a:t>
            </a:r>
            <a:endParaRPr lang="cs-CZ" sz="2400" dirty="0" smtClean="0">
              <a:solidFill>
                <a:schemeClr val="tx2"/>
              </a:solidFill>
            </a:endParaRPr>
          </a:p>
          <a:p>
            <a:pPr marL="342900" indent="-342900" algn="just">
              <a:buFont typeface="Arial" pitchFamily="34" charset="0"/>
              <a:buChar char="•"/>
            </a:pPr>
            <a:r>
              <a:rPr lang="cs-CZ" sz="2400" dirty="0"/>
              <a:t>Metodický pokyn ČVUT č. </a:t>
            </a:r>
            <a:r>
              <a:rPr lang="cs-CZ" sz="2400" dirty="0" smtClean="0"/>
              <a:t>1/2012 o </a:t>
            </a:r>
            <a:r>
              <a:rPr lang="cs-CZ" sz="2400" dirty="0"/>
              <a:t>podpoře studentů se specifickými potřebami</a:t>
            </a:r>
          </a:p>
          <a:p>
            <a:endParaRPr lang="cs-CZ" sz="2000" dirty="0"/>
          </a:p>
          <a:p>
            <a:endParaRPr lang="cs-CZ" sz="2000" b="1" dirty="0" smtClean="0"/>
          </a:p>
          <a:p>
            <a:endParaRPr lang="cs-CZ" dirty="0"/>
          </a:p>
        </p:txBody>
      </p:sp>
      <p:sp>
        <p:nvSpPr>
          <p:cNvPr id="11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cs-CZ" dirty="0" smtClean="0">
                <a:solidFill>
                  <a:schemeClr val="bg1">
                    <a:lumMod val="65000"/>
                  </a:schemeClr>
                </a:solidFill>
                <a:latin typeface="Arial Black" pitchFamily="34" charset="0"/>
              </a:rPr>
              <a:t>Organizační struktura</a:t>
            </a:r>
            <a:endParaRPr lang="cs-CZ" dirty="0">
              <a:solidFill>
                <a:schemeClr val="bg1">
                  <a:lumMod val="65000"/>
                </a:schemeClr>
              </a:solidFill>
              <a:latin typeface="Arial Black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 descr="Elsa_CMYK_barva.jpg"/>
          <p:cNvPicPr>
            <a:picLocks noChangeAspect="1"/>
          </p:cNvPicPr>
          <p:nvPr/>
        </p:nvPicPr>
        <p:blipFill>
          <a:blip r:embed="rId2"/>
          <a:srcRect r="61111"/>
          <a:stretch>
            <a:fillRect/>
          </a:stretch>
        </p:blipFill>
        <p:spPr>
          <a:xfrm>
            <a:off x="251520" y="5987998"/>
            <a:ext cx="624680" cy="594295"/>
          </a:xfrm>
          <a:prstGeom prst="rect">
            <a:avLst/>
          </a:prstGeom>
        </p:spPr>
      </p:pic>
      <p:sp>
        <p:nvSpPr>
          <p:cNvPr id="7" name="Zástupný symbol pro obsah 2"/>
          <p:cNvSpPr txBox="1">
            <a:spLocks/>
          </p:cNvSpPr>
          <p:nvPr/>
        </p:nvSpPr>
        <p:spPr>
          <a:xfrm>
            <a:off x="0" y="6215082"/>
            <a:ext cx="9144000" cy="64291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lvl="0" indent="-342900">
              <a:spcBef>
                <a:spcPct val="20000"/>
              </a:spcBef>
              <a:defRPr/>
            </a:pPr>
            <a:r>
              <a:rPr kumimoji="0" lang="cs-CZ" sz="1000" b="0" i="0" u="none" strike="noStrike" kern="1200" cap="none" spc="300" normalizeH="0" baseline="0" noProof="0" dirty="0" smtClean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uLnTx/>
                <a:uFillTx/>
                <a:latin typeface="Arial Black" pitchFamily="34" charset="0"/>
                <a:ea typeface="+mn-ea"/>
                <a:cs typeface="+mn-cs"/>
              </a:rPr>
              <a:t>		</a:t>
            </a:r>
            <a:r>
              <a:rPr lang="cs-CZ" sz="1000" spc="300" dirty="0">
                <a:solidFill>
                  <a:srgbClr val="0071BC"/>
                </a:solidFill>
                <a:latin typeface="Arial Black" pitchFamily="34" charset="0"/>
              </a:rPr>
              <a:t>ULD BRNO 2013</a:t>
            </a:r>
            <a:endParaRPr lang="cs-CZ" sz="1000" b="1" spc="300" dirty="0">
              <a:solidFill>
                <a:srgbClr val="0071BC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8" name="obrázek 2" descr="LOGO ČVUT kopi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42202" y="5508190"/>
            <a:ext cx="1285884" cy="959615"/>
          </a:xfrm>
          <a:prstGeom prst="rect">
            <a:avLst/>
          </a:prstGeom>
          <a:noFill/>
        </p:spPr>
      </p:pic>
      <p:sp>
        <p:nvSpPr>
          <p:cNvPr id="10" name="TextovéPole 9"/>
          <p:cNvSpPr txBox="1"/>
          <p:nvPr/>
        </p:nvSpPr>
        <p:spPr>
          <a:xfrm>
            <a:off x="1403648" y="1959600"/>
            <a:ext cx="6454500" cy="40626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dirty="0" smtClean="0"/>
              <a:t>4 interní pracovníci </a:t>
            </a:r>
          </a:p>
          <a:p>
            <a:pPr algn="ctr"/>
            <a:r>
              <a:rPr lang="cs-CZ" sz="2400" dirty="0" smtClean="0"/>
              <a:t>1 externí pracovník</a:t>
            </a:r>
          </a:p>
          <a:p>
            <a:pPr algn="ctr"/>
            <a:r>
              <a:rPr lang="cs-CZ" sz="2400" dirty="0"/>
              <a:t>=</a:t>
            </a:r>
            <a:endParaRPr lang="cs-CZ" sz="2400" dirty="0" smtClean="0"/>
          </a:p>
          <a:p>
            <a:pPr algn="ctr"/>
            <a:r>
              <a:rPr lang="cs-CZ" sz="2400" dirty="0" smtClean="0"/>
              <a:t>Spolupráce s externími dodavateli služeb</a:t>
            </a:r>
          </a:p>
          <a:p>
            <a:pPr algn="ctr"/>
            <a:endParaRPr lang="cs-CZ" sz="2400" dirty="0" smtClean="0">
              <a:solidFill>
                <a:schemeClr val="tx2"/>
              </a:solidFill>
            </a:endParaRPr>
          </a:p>
          <a:p>
            <a:pPr algn="ctr"/>
            <a:r>
              <a:rPr lang="cs-CZ" sz="2400" dirty="0" smtClean="0">
                <a:solidFill>
                  <a:schemeClr val="tx2"/>
                </a:solidFill>
              </a:rPr>
              <a:t>Žádný neslyšící pracovník</a:t>
            </a:r>
          </a:p>
          <a:p>
            <a:pPr algn="ctr"/>
            <a:r>
              <a:rPr lang="cs-CZ" sz="2400" dirty="0" smtClean="0">
                <a:solidFill>
                  <a:schemeClr val="tx2"/>
                </a:solidFill>
              </a:rPr>
              <a:t>Žádný interní tlumočník</a:t>
            </a:r>
          </a:p>
          <a:p>
            <a:pPr algn="ctr"/>
            <a:r>
              <a:rPr lang="cs-CZ" sz="2400" dirty="0"/>
              <a:t>=</a:t>
            </a:r>
            <a:endParaRPr lang="cs-CZ" sz="2400" dirty="0" smtClean="0"/>
          </a:p>
          <a:p>
            <a:pPr algn="ctr"/>
            <a:r>
              <a:rPr lang="cs-CZ" sz="2400" dirty="0" smtClean="0"/>
              <a:t>  objednávky tlumočení ČKTZJ</a:t>
            </a:r>
          </a:p>
          <a:p>
            <a:pPr algn="ctr"/>
            <a:r>
              <a:rPr lang="cs-CZ" sz="2400" dirty="0"/>
              <a:t>s</a:t>
            </a:r>
            <a:r>
              <a:rPr lang="cs-CZ" sz="2400" dirty="0" smtClean="0"/>
              <a:t>imultánní přepis ČUN  </a:t>
            </a:r>
          </a:p>
          <a:p>
            <a:endParaRPr lang="cs-CZ" dirty="0"/>
          </a:p>
        </p:txBody>
      </p:sp>
      <p:sp>
        <p:nvSpPr>
          <p:cNvPr id="11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cs-CZ" dirty="0" smtClean="0">
                <a:solidFill>
                  <a:schemeClr val="bg1">
                    <a:lumMod val="65000"/>
                  </a:schemeClr>
                </a:solidFill>
                <a:latin typeface="Arial Black" pitchFamily="34" charset="0"/>
              </a:rPr>
              <a:t>Pracovníci střediska</a:t>
            </a:r>
            <a:endParaRPr lang="cs-CZ" dirty="0">
              <a:solidFill>
                <a:schemeClr val="bg1">
                  <a:lumMod val="65000"/>
                </a:schemeClr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55041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 descr="Elsa_CMYK_barva.jpg"/>
          <p:cNvPicPr>
            <a:picLocks noChangeAspect="1"/>
          </p:cNvPicPr>
          <p:nvPr/>
        </p:nvPicPr>
        <p:blipFill>
          <a:blip r:embed="rId3"/>
          <a:srcRect r="61111"/>
          <a:stretch>
            <a:fillRect/>
          </a:stretch>
        </p:blipFill>
        <p:spPr>
          <a:xfrm>
            <a:off x="251520" y="5987998"/>
            <a:ext cx="624680" cy="594295"/>
          </a:xfrm>
          <a:prstGeom prst="rect">
            <a:avLst/>
          </a:prstGeom>
        </p:spPr>
      </p:pic>
      <p:sp>
        <p:nvSpPr>
          <p:cNvPr id="7" name="Zástupný symbol pro obsah 2"/>
          <p:cNvSpPr txBox="1">
            <a:spLocks/>
          </p:cNvSpPr>
          <p:nvPr/>
        </p:nvSpPr>
        <p:spPr>
          <a:xfrm>
            <a:off x="0" y="6215082"/>
            <a:ext cx="9144000" cy="64291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lvl="0" indent="-342900">
              <a:spcBef>
                <a:spcPct val="20000"/>
              </a:spcBef>
              <a:defRPr/>
            </a:pPr>
            <a:r>
              <a:rPr kumimoji="0" lang="cs-CZ" sz="1000" b="0" i="0" u="none" strike="noStrike" kern="1200" cap="none" spc="300" normalizeH="0" baseline="0" noProof="0" dirty="0" smtClean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uLnTx/>
                <a:uFillTx/>
                <a:latin typeface="Arial Black" pitchFamily="34" charset="0"/>
                <a:ea typeface="+mn-ea"/>
                <a:cs typeface="+mn-cs"/>
              </a:rPr>
              <a:t>		</a:t>
            </a:r>
            <a:r>
              <a:rPr lang="cs-CZ" sz="1000" spc="300" dirty="0">
                <a:solidFill>
                  <a:srgbClr val="0071BC"/>
                </a:solidFill>
                <a:latin typeface="Arial Black" pitchFamily="34" charset="0"/>
              </a:rPr>
              <a:t>ULD BRNO 2013</a:t>
            </a:r>
            <a:endParaRPr lang="cs-CZ" sz="1000" b="1" spc="300" dirty="0">
              <a:solidFill>
                <a:srgbClr val="0071B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1547664" y="1988944"/>
            <a:ext cx="64545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sz="2400" dirty="0" smtClean="0">
              <a:solidFill>
                <a:schemeClr val="tx2"/>
              </a:solidFill>
            </a:endParaRPr>
          </a:p>
          <a:p>
            <a:endParaRPr lang="cs-CZ" dirty="0">
              <a:solidFill>
                <a:schemeClr val="tx2"/>
              </a:solidFill>
            </a:endParaRPr>
          </a:p>
        </p:txBody>
      </p:sp>
      <p:sp>
        <p:nvSpPr>
          <p:cNvPr id="11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cs-CZ" sz="3200" dirty="0" smtClean="0">
                <a:solidFill>
                  <a:schemeClr val="bg1">
                    <a:lumMod val="65000"/>
                  </a:schemeClr>
                </a:solidFill>
                <a:latin typeface="Arial Black" pitchFamily="34" charset="0"/>
              </a:rPr>
              <a:t>Studenti se specifickými potřebami 2011/12 – 65 celkem</a:t>
            </a:r>
            <a:endParaRPr lang="cs-CZ" sz="3200" dirty="0">
              <a:solidFill>
                <a:schemeClr val="bg1">
                  <a:lumMod val="65000"/>
                </a:schemeClr>
              </a:solidFill>
              <a:latin typeface="Arial Black" pitchFamily="34" charset="0"/>
            </a:endParaRPr>
          </a:p>
        </p:txBody>
      </p:sp>
      <p:graphicFrame>
        <p:nvGraphicFramePr>
          <p:cNvPr id="3" name="Objek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850841047"/>
              </p:ext>
            </p:extLst>
          </p:nvPr>
        </p:nvGraphicFramePr>
        <p:xfrm>
          <a:off x="609600" y="1615564"/>
          <a:ext cx="7924800" cy="4643437"/>
        </p:xfrm>
        <a:graphic>
          <a:graphicData uri="http://schemas.openxmlformats.org/presentationml/2006/ole">
            <p:oleObj spid="_x0000_s1040" name="Graf" r:id="rId4" imgW="6000885" imgH="3829127" progId="MSGraph.Chart.8">
              <p:embed followColorScheme="full"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74283871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 descr="Elsa_CMYK_barva.jpg"/>
          <p:cNvPicPr>
            <a:picLocks noChangeAspect="1"/>
          </p:cNvPicPr>
          <p:nvPr/>
        </p:nvPicPr>
        <p:blipFill>
          <a:blip r:embed="rId2"/>
          <a:srcRect r="61111"/>
          <a:stretch>
            <a:fillRect/>
          </a:stretch>
        </p:blipFill>
        <p:spPr>
          <a:xfrm>
            <a:off x="251520" y="5987998"/>
            <a:ext cx="624680" cy="594295"/>
          </a:xfrm>
          <a:prstGeom prst="rect">
            <a:avLst/>
          </a:prstGeom>
        </p:spPr>
      </p:pic>
      <p:sp>
        <p:nvSpPr>
          <p:cNvPr id="7" name="Zástupný symbol pro obsah 2"/>
          <p:cNvSpPr txBox="1">
            <a:spLocks/>
          </p:cNvSpPr>
          <p:nvPr/>
        </p:nvSpPr>
        <p:spPr>
          <a:xfrm>
            <a:off x="0" y="6215082"/>
            <a:ext cx="9144000" cy="64291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lvl="0" indent="-342900">
              <a:spcBef>
                <a:spcPct val="20000"/>
              </a:spcBef>
              <a:defRPr/>
            </a:pPr>
            <a:r>
              <a:rPr kumimoji="0" lang="cs-CZ" sz="1000" b="0" i="0" u="none" strike="noStrike" kern="1200" cap="none" spc="300" normalizeH="0" baseline="0" noProof="0" dirty="0" smtClean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uLnTx/>
                <a:uFillTx/>
                <a:latin typeface="Arial Black" pitchFamily="34" charset="0"/>
                <a:ea typeface="+mn-ea"/>
                <a:cs typeface="+mn-cs"/>
              </a:rPr>
              <a:t>		</a:t>
            </a:r>
            <a:r>
              <a:rPr lang="cs-CZ" sz="1000" spc="300" dirty="0">
                <a:solidFill>
                  <a:srgbClr val="0071BC"/>
                </a:solidFill>
                <a:latin typeface="Arial Black" pitchFamily="34" charset="0"/>
              </a:rPr>
              <a:t>ULD BRNO 2013</a:t>
            </a:r>
            <a:endParaRPr lang="cs-CZ" sz="1000" b="1" spc="300" dirty="0">
              <a:solidFill>
                <a:srgbClr val="0071B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683568" y="1379344"/>
            <a:ext cx="7896572" cy="4154984"/>
          </a:xfrm>
          <a:custGeom>
            <a:avLst/>
            <a:gdLst>
              <a:gd name="connsiteX0" fmla="*/ 0 w 7896572"/>
              <a:gd name="connsiteY0" fmla="*/ 0 h 3785652"/>
              <a:gd name="connsiteX1" fmla="*/ 7896572 w 7896572"/>
              <a:gd name="connsiteY1" fmla="*/ 0 h 3785652"/>
              <a:gd name="connsiteX2" fmla="*/ 7896572 w 7896572"/>
              <a:gd name="connsiteY2" fmla="*/ 3785652 h 3785652"/>
              <a:gd name="connsiteX3" fmla="*/ 0 w 7896572"/>
              <a:gd name="connsiteY3" fmla="*/ 3785652 h 3785652"/>
              <a:gd name="connsiteX4" fmla="*/ 0 w 7896572"/>
              <a:gd name="connsiteY4" fmla="*/ 0 h 3785652"/>
              <a:gd name="connsiteX0" fmla="*/ 0 w 7896572"/>
              <a:gd name="connsiteY0" fmla="*/ 20444 h 3806096"/>
              <a:gd name="connsiteX1" fmla="*/ 3609032 w 7896572"/>
              <a:gd name="connsiteY1" fmla="*/ 0 h 3806096"/>
              <a:gd name="connsiteX2" fmla="*/ 7896572 w 7896572"/>
              <a:gd name="connsiteY2" fmla="*/ 20444 h 3806096"/>
              <a:gd name="connsiteX3" fmla="*/ 7896572 w 7896572"/>
              <a:gd name="connsiteY3" fmla="*/ 3806096 h 3806096"/>
              <a:gd name="connsiteX4" fmla="*/ 0 w 7896572"/>
              <a:gd name="connsiteY4" fmla="*/ 3806096 h 3806096"/>
              <a:gd name="connsiteX5" fmla="*/ 0 w 7896572"/>
              <a:gd name="connsiteY5" fmla="*/ 20444 h 3806096"/>
              <a:gd name="connsiteX0" fmla="*/ 0 w 7896572"/>
              <a:gd name="connsiteY0" fmla="*/ 609600 h 4395252"/>
              <a:gd name="connsiteX1" fmla="*/ 3609032 w 7896572"/>
              <a:gd name="connsiteY1" fmla="*/ 589156 h 4395252"/>
              <a:gd name="connsiteX2" fmla="*/ 7896572 w 7896572"/>
              <a:gd name="connsiteY2" fmla="*/ 0 h 4395252"/>
              <a:gd name="connsiteX3" fmla="*/ 7896572 w 7896572"/>
              <a:gd name="connsiteY3" fmla="*/ 4395252 h 4395252"/>
              <a:gd name="connsiteX4" fmla="*/ 0 w 7896572"/>
              <a:gd name="connsiteY4" fmla="*/ 4395252 h 4395252"/>
              <a:gd name="connsiteX5" fmla="*/ 0 w 7896572"/>
              <a:gd name="connsiteY5" fmla="*/ 609600 h 43952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896572" h="4395252">
                <a:moveTo>
                  <a:pt x="0" y="609600"/>
                </a:moveTo>
                <a:lnTo>
                  <a:pt x="3609032" y="589156"/>
                </a:lnTo>
                <a:lnTo>
                  <a:pt x="7896572" y="0"/>
                </a:lnTo>
                <a:lnTo>
                  <a:pt x="7896572" y="4395252"/>
                </a:lnTo>
                <a:lnTo>
                  <a:pt x="0" y="4395252"/>
                </a:lnTo>
                <a:lnTo>
                  <a:pt x="0" y="609600"/>
                </a:lnTo>
                <a:close/>
              </a:path>
            </a:pathLst>
          </a:cu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cs-CZ" sz="2400" dirty="0" err="1"/>
              <a:t>a</a:t>
            </a:r>
            <a:r>
              <a:rPr lang="cs-CZ" sz="2400" dirty="0" err="1" smtClean="0"/>
              <a:t>k</a:t>
            </a:r>
            <a:r>
              <a:rPr lang="cs-CZ" sz="2400" dirty="0" smtClean="0"/>
              <a:t>. rok 2011/12: 65 studentů vykázaných celkem</a:t>
            </a:r>
          </a:p>
          <a:p>
            <a:r>
              <a:rPr lang="cs-CZ" sz="2400" dirty="0" smtClean="0">
                <a:solidFill>
                  <a:schemeClr val="tx2"/>
                </a:solidFill>
              </a:rPr>
              <a:t>1 student v kategorii uživatel znakového jazyka  </a:t>
            </a:r>
          </a:p>
          <a:p>
            <a:r>
              <a:rPr lang="cs-CZ" sz="2400" dirty="0" smtClean="0"/>
              <a:t>fakulta biomedicínského inženýrství (FBMI)</a:t>
            </a:r>
          </a:p>
          <a:p>
            <a:endParaRPr lang="cs-CZ" sz="2400" dirty="0" smtClean="0">
              <a:solidFill>
                <a:schemeClr val="tx2"/>
              </a:solidFill>
            </a:endParaRPr>
          </a:p>
          <a:p>
            <a:r>
              <a:rPr lang="cs-CZ" sz="2400" dirty="0">
                <a:solidFill>
                  <a:schemeClr val="tx2"/>
                </a:solidFill>
              </a:rPr>
              <a:t>7</a:t>
            </a:r>
            <a:r>
              <a:rPr lang="cs-CZ" sz="2400" dirty="0" smtClean="0">
                <a:solidFill>
                  <a:schemeClr val="tx2"/>
                </a:solidFill>
              </a:rPr>
              <a:t> studentů  v kategorii uživatel </a:t>
            </a:r>
            <a:r>
              <a:rPr lang="cs-CZ" sz="2400" dirty="0">
                <a:solidFill>
                  <a:schemeClr val="tx2"/>
                </a:solidFill>
              </a:rPr>
              <a:t>verbálního </a:t>
            </a:r>
            <a:r>
              <a:rPr lang="cs-CZ" sz="2400" dirty="0" smtClean="0">
                <a:solidFill>
                  <a:schemeClr val="tx2"/>
                </a:solidFill>
              </a:rPr>
              <a:t>jazyka</a:t>
            </a:r>
          </a:p>
          <a:p>
            <a:r>
              <a:rPr lang="cs-CZ" sz="2400" dirty="0" smtClean="0"/>
              <a:t>4 FBMI, fakulta strojní, dopravní, jaderného a fyzikálního inženýrství</a:t>
            </a:r>
          </a:p>
          <a:p>
            <a:endParaRPr lang="cs-CZ" sz="2400" dirty="0">
              <a:solidFill>
                <a:schemeClr val="tx2"/>
              </a:solidFill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cs-CZ" sz="2400" dirty="0" err="1" smtClean="0"/>
              <a:t>ak</a:t>
            </a:r>
            <a:r>
              <a:rPr lang="cs-CZ" sz="2400" dirty="0" smtClean="0"/>
              <a:t>. rok 2012/13: 53 studentů vykázaných celkem</a:t>
            </a:r>
          </a:p>
          <a:p>
            <a:r>
              <a:rPr lang="cs-CZ" sz="2400" dirty="0" smtClean="0">
                <a:solidFill>
                  <a:schemeClr val="tx2"/>
                </a:solidFill>
              </a:rPr>
              <a:t>2 studenti uživatelé verbálního jazyka</a:t>
            </a:r>
          </a:p>
          <a:p>
            <a:r>
              <a:rPr lang="cs-CZ" sz="2400" dirty="0"/>
              <a:t>f</a:t>
            </a:r>
            <a:r>
              <a:rPr lang="cs-CZ" sz="2400" dirty="0" smtClean="0"/>
              <a:t>akulta dopravní a fakulta stavební</a:t>
            </a:r>
            <a:endParaRPr lang="cs-CZ" dirty="0"/>
          </a:p>
        </p:txBody>
      </p:sp>
      <p:sp>
        <p:nvSpPr>
          <p:cNvPr id="11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cs-CZ" sz="3200" dirty="0" smtClean="0">
                <a:solidFill>
                  <a:schemeClr val="bg1">
                    <a:lumMod val="65000"/>
                  </a:schemeClr>
                </a:solidFill>
                <a:latin typeface="Arial Black" pitchFamily="34" charset="0"/>
              </a:rPr>
              <a:t>Studenti se sluchovým postižením</a:t>
            </a:r>
            <a:endParaRPr lang="cs-CZ" sz="3200" dirty="0">
              <a:solidFill>
                <a:schemeClr val="bg1">
                  <a:lumMod val="65000"/>
                </a:schemeClr>
              </a:solidFill>
              <a:latin typeface="Arial Black" pitchFamily="34" charset="0"/>
            </a:endParaRPr>
          </a:p>
        </p:txBody>
      </p:sp>
      <p:pic>
        <p:nvPicPr>
          <p:cNvPr id="8" name="obrázek 2" descr="LOGO ČVUT kopi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42202" y="5508190"/>
            <a:ext cx="1285884" cy="95961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359607206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 descr="Elsa_CMYK_barva.jpg"/>
          <p:cNvPicPr>
            <a:picLocks noChangeAspect="1"/>
          </p:cNvPicPr>
          <p:nvPr/>
        </p:nvPicPr>
        <p:blipFill>
          <a:blip r:embed="rId2"/>
          <a:srcRect r="61111"/>
          <a:stretch>
            <a:fillRect/>
          </a:stretch>
        </p:blipFill>
        <p:spPr>
          <a:xfrm>
            <a:off x="251520" y="5987998"/>
            <a:ext cx="624680" cy="594295"/>
          </a:xfrm>
          <a:prstGeom prst="rect">
            <a:avLst/>
          </a:prstGeom>
        </p:spPr>
      </p:pic>
      <p:sp>
        <p:nvSpPr>
          <p:cNvPr id="7" name="Zástupný symbol pro obsah 2"/>
          <p:cNvSpPr txBox="1">
            <a:spLocks/>
          </p:cNvSpPr>
          <p:nvPr/>
        </p:nvSpPr>
        <p:spPr>
          <a:xfrm>
            <a:off x="0" y="6215082"/>
            <a:ext cx="9144000" cy="64291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lvl="0" indent="-342900">
              <a:spcBef>
                <a:spcPct val="20000"/>
              </a:spcBef>
              <a:defRPr/>
            </a:pPr>
            <a:r>
              <a:rPr kumimoji="0" lang="cs-CZ" sz="1000" b="0" i="0" u="none" strike="noStrike" kern="1200" cap="none" spc="300" normalizeH="0" baseline="0" noProof="0" dirty="0" smtClean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uLnTx/>
                <a:uFillTx/>
                <a:latin typeface="Arial Black" pitchFamily="34" charset="0"/>
                <a:ea typeface="+mn-ea"/>
                <a:cs typeface="+mn-cs"/>
              </a:rPr>
              <a:t>		</a:t>
            </a:r>
            <a:r>
              <a:rPr lang="cs-CZ" sz="1000" spc="300" dirty="0">
                <a:solidFill>
                  <a:srgbClr val="0071BC"/>
                </a:solidFill>
                <a:latin typeface="Arial Black" pitchFamily="34" charset="0"/>
              </a:rPr>
              <a:t>ULD BRNO 2013</a:t>
            </a:r>
            <a:endParaRPr lang="cs-CZ" sz="1000" b="1" spc="300" dirty="0">
              <a:solidFill>
                <a:srgbClr val="0071BC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8" name="obrázek 2" descr="LOGO ČVUT kopi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42202" y="5508190"/>
            <a:ext cx="1285884" cy="959615"/>
          </a:xfrm>
          <a:prstGeom prst="rect">
            <a:avLst/>
          </a:prstGeom>
          <a:noFill/>
        </p:spPr>
      </p:pic>
      <p:sp>
        <p:nvSpPr>
          <p:cNvPr id="10" name="TextovéPole 9"/>
          <p:cNvSpPr txBox="1"/>
          <p:nvPr/>
        </p:nvSpPr>
        <p:spPr>
          <a:xfrm>
            <a:off x="755576" y="1988944"/>
            <a:ext cx="7102572" cy="34470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solidFill>
                  <a:schemeClr val="tx2"/>
                </a:solidFill>
              </a:rPr>
              <a:t>Uchazeči</a:t>
            </a:r>
            <a:endParaRPr lang="cs-CZ" sz="2400" dirty="0">
              <a:solidFill>
                <a:schemeClr val="tx2"/>
              </a:solidFill>
            </a:endParaRPr>
          </a:p>
          <a:p>
            <a:pPr marL="800100" lvl="1" indent="-342900">
              <a:buFont typeface="Arial" pitchFamily="34" charset="0"/>
              <a:buChar char="•"/>
            </a:pPr>
            <a:r>
              <a:rPr lang="cs-CZ" sz="2400" dirty="0"/>
              <a:t>p</a:t>
            </a:r>
            <a:r>
              <a:rPr lang="cs-CZ" sz="2400" dirty="0" smtClean="0"/>
              <a:t>řihláška ke studiu</a:t>
            </a:r>
            <a:endParaRPr lang="cs-CZ" sz="2400" dirty="0"/>
          </a:p>
          <a:p>
            <a:pPr marL="800100" lvl="1" indent="-342900">
              <a:buFont typeface="Arial" pitchFamily="34" charset="0"/>
              <a:buChar char="•"/>
            </a:pPr>
            <a:r>
              <a:rPr lang="cs-CZ" sz="2400" dirty="0" smtClean="0"/>
              <a:t>diagnostika </a:t>
            </a:r>
            <a:r>
              <a:rPr lang="cs-CZ" sz="2400" dirty="0"/>
              <a:t>potřeb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cs-CZ" sz="2400" dirty="0" smtClean="0"/>
              <a:t>modifikované </a:t>
            </a:r>
            <a:r>
              <a:rPr lang="cs-CZ" sz="2400" dirty="0"/>
              <a:t>přijímací řízení</a:t>
            </a:r>
            <a:br>
              <a:rPr lang="cs-CZ" sz="2400" dirty="0"/>
            </a:br>
            <a:endParaRPr lang="cs-CZ" sz="2400" dirty="0"/>
          </a:p>
          <a:p>
            <a:r>
              <a:rPr lang="cs-CZ" sz="2400" dirty="0">
                <a:solidFill>
                  <a:schemeClr val="tx2"/>
                </a:solidFill>
              </a:rPr>
              <a:t>Studenti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cs-CZ" sz="2400" dirty="0" smtClean="0"/>
              <a:t>zápis </a:t>
            </a:r>
            <a:r>
              <a:rPr lang="cs-CZ" sz="2400" dirty="0"/>
              <a:t>ke studiu a </a:t>
            </a:r>
            <a:r>
              <a:rPr lang="cs-CZ" sz="2400" dirty="0" smtClean="0"/>
              <a:t>specifikace služeb</a:t>
            </a:r>
            <a:endParaRPr lang="cs-CZ" sz="2400" dirty="0"/>
          </a:p>
          <a:p>
            <a:pPr marL="800100" lvl="1" indent="-342900">
              <a:buFont typeface="Arial" pitchFamily="34" charset="0"/>
              <a:buChar char="•"/>
            </a:pPr>
            <a:r>
              <a:rPr lang="cs-CZ" sz="2400" dirty="0"/>
              <a:t>„Dohoda o poskytování servisních opatření studentovi se specifickými potřebami na ČVUT</a:t>
            </a:r>
            <a:r>
              <a:rPr lang="cs-CZ" sz="2600" dirty="0"/>
              <a:t>“ </a:t>
            </a:r>
          </a:p>
        </p:txBody>
      </p:sp>
      <p:sp>
        <p:nvSpPr>
          <p:cNvPr id="11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cs-CZ" dirty="0" smtClean="0">
                <a:solidFill>
                  <a:schemeClr val="bg1">
                    <a:lumMod val="65000"/>
                  </a:schemeClr>
                </a:solidFill>
                <a:latin typeface="Arial Black" pitchFamily="34" charset="0"/>
              </a:rPr>
              <a:t>Evidence studentů</a:t>
            </a:r>
            <a:endParaRPr lang="cs-CZ" dirty="0">
              <a:solidFill>
                <a:schemeClr val="bg1">
                  <a:lumMod val="65000"/>
                </a:schemeClr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3428094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 descr="Elsa_CMYK_barva.jpg"/>
          <p:cNvPicPr>
            <a:picLocks noChangeAspect="1"/>
          </p:cNvPicPr>
          <p:nvPr/>
        </p:nvPicPr>
        <p:blipFill>
          <a:blip r:embed="rId2"/>
          <a:srcRect r="61111"/>
          <a:stretch>
            <a:fillRect/>
          </a:stretch>
        </p:blipFill>
        <p:spPr>
          <a:xfrm>
            <a:off x="251520" y="5987998"/>
            <a:ext cx="624680" cy="594295"/>
          </a:xfrm>
          <a:prstGeom prst="rect">
            <a:avLst/>
          </a:prstGeom>
        </p:spPr>
      </p:pic>
      <p:sp>
        <p:nvSpPr>
          <p:cNvPr id="7" name="Zástupný symbol pro obsah 2"/>
          <p:cNvSpPr txBox="1">
            <a:spLocks/>
          </p:cNvSpPr>
          <p:nvPr/>
        </p:nvSpPr>
        <p:spPr>
          <a:xfrm>
            <a:off x="0" y="6215082"/>
            <a:ext cx="9144000" cy="64291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lvl="0" indent="-342900">
              <a:spcBef>
                <a:spcPct val="20000"/>
              </a:spcBef>
              <a:defRPr/>
            </a:pPr>
            <a:r>
              <a:rPr kumimoji="0" lang="cs-CZ" sz="1000" b="0" i="0" u="none" strike="noStrike" kern="1200" cap="none" spc="300" normalizeH="0" baseline="0" noProof="0" dirty="0" smtClean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uLnTx/>
                <a:uFillTx/>
                <a:latin typeface="Arial Black" pitchFamily="34" charset="0"/>
                <a:ea typeface="+mn-ea"/>
                <a:cs typeface="+mn-cs"/>
              </a:rPr>
              <a:t>		</a:t>
            </a:r>
            <a:r>
              <a:rPr lang="cs-CZ" sz="1000" spc="300" dirty="0">
                <a:solidFill>
                  <a:srgbClr val="0071BC"/>
                </a:solidFill>
                <a:latin typeface="Arial Black" pitchFamily="34" charset="0"/>
              </a:rPr>
              <a:t>ULD BRNO 2013</a:t>
            </a:r>
            <a:endParaRPr lang="cs-CZ" sz="1000" b="1" spc="300" dirty="0">
              <a:solidFill>
                <a:srgbClr val="0071BC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8" name="obrázek 2" descr="LOGO ČVUT kopi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42202" y="5508190"/>
            <a:ext cx="1285884" cy="959615"/>
          </a:xfrm>
          <a:prstGeom prst="rect">
            <a:avLst/>
          </a:prstGeom>
          <a:noFill/>
        </p:spPr>
      </p:pic>
      <p:sp>
        <p:nvSpPr>
          <p:cNvPr id="10" name="TextovéPole 9"/>
          <p:cNvSpPr txBox="1"/>
          <p:nvPr/>
        </p:nvSpPr>
        <p:spPr>
          <a:xfrm>
            <a:off x="1259632" y="1988944"/>
            <a:ext cx="6598516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/>
              <a:t>Standardy poskytovaných služeb dle MŠMT</a:t>
            </a:r>
          </a:p>
          <a:p>
            <a:endParaRPr lang="cs-CZ" sz="2400" b="1" dirty="0" smtClean="0"/>
          </a:p>
          <a:p>
            <a:pPr marL="342900" indent="-342900">
              <a:buFont typeface="Arial" pitchFamily="34" charset="0"/>
              <a:buChar char="•"/>
            </a:pPr>
            <a:r>
              <a:rPr lang="cs-CZ" sz="2400" dirty="0" smtClean="0"/>
              <a:t>Digitalizační </a:t>
            </a:r>
            <a:r>
              <a:rPr lang="cs-CZ" sz="2400" dirty="0"/>
              <a:t>a knihovnický servis</a:t>
            </a:r>
            <a:br>
              <a:rPr lang="cs-CZ" sz="2400" dirty="0"/>
            </a:br>
            <a:endParaRPr lang="cs-CZ" sz="2400" dirty="0"/>
          </a:p>
          <a:p>
            <a:pPr marL="342900" indent="-342900">
              <a:buFont typeface="Arial" pitchFamily="34" charset="0"/>
              <a:buChar char="•"/>
            </a:pPr>
            <a:r>
              <a:rPr lang="cs-CZ" sz="2400" dirty="0">
                <a:solidFill>
                  <a:schemeClr val="tx2"/>
                </a:solidFill>
              </a:rPr>
              <a:t>Vizualizační a zapisovatelský servis</a:t>
            </a:r>
            <a:br>
              <a:rPr lang="cs-CZ" sz="2400" dirty="0">
                <a:solidFill>
                  <a:schemeClr val="tx2"/>
                </a:solidFill>
              </a:rPr>
            </a:br>
            <a:endParaRPr lang="cs-CZ" sz="2400" dirty="0">
              <a:solidFill>
                <a:schemeClr val="tx2"/>
              </a:solidFill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cs-CZ" sz="2400" dirty="0">
                <a:solidFill>
                  <a:schemeClr val="tx2"/>
                </a:solidFill>
              </a:rPr>
              <a:t>Tlumočnický servis</a:t>
            </a:r>
            <a:br>
              <a:rPr lang="cs-CZ" sz="2400" dirty="0">
                <a:solidFill>
                  <a:schemeClr val="tx2"/>
                </a:solidFill>
              </a:rPr>
            </a:br>
            <a:endParaRPr lang="cs-CZ" sz="2400" dirty="0">
              <a:solidFill>
                <a:schemeClr val="tx2"/>
              </a:solidFill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cs-CZ" sz="2400" dirty="0"/>
              <a:t>Asistenční </a:t>
            </a:r>
            <a:r>
              <a:rPr lang="cs-CZ" sz="2400" dirty="0" smtClean="0"/>
              <a:t>servis</a:t>
            </a:r>
          </a:p>
          <a:p>
            <a:endParaRPr lang="cs-CZ" sz="2400" b="1" dirty="0"/>
          </a:p>
        </p:txBody>
      </p:sp>
      <p:sp>
        <p:nvSpPr>
          <p:cNvPr id="11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cs-CZ" dirty="0" smtClean="0">
                <a:solidFill>
                  <a:schemeClr val="bg1">
                    <a:lumMod val="65000"/>
                  </a:schemeClr>
                </a:solidFill>
                <a:latin typeface="Arial Black" pitchFamily="34" charset="0"/>
              </a:rPr>
              <a:t>Služby střediska</a:t>
            </a:r>
            <a:endParaRPr lang="cs-CZ" dirty="0">
              <a:solidFill>
                <a:schemeClr val="bg1">
                  <a:lumMod val="65000"/>
                </a:schemeClr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77291748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3219</TotalTime>
  <Words>361</Words>
  <Application>Microsoft Office PowerPoint</Application>
  <PresentationFormat>Předvádění na obrazovce (4:3)</PresentationFormat>
  <Paragraphs>110</Paragraphs>
  <Slides>13</Slides>
  <Notes>0</Notes>
  <HiddenSlides>0</HiddenSlides>
  <MMClips>0</MMClips>
  <ScaleCrop>false</ScaleCrop>
  <HeadingPairs>
    <vt:vector size="6" baseType="variant"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5" baseType="lpstr">
      <vt:lpstr>Motiv sady Office</vt:lpstr>
      <vt:lpstr>Graf</vt:lpstr>
      <vt:lpstr>STŘEDISKO ELSA ČVUT</vt:lpstr>
      <vt:lpstr>obsah</vt:lpstr>
      <vt:lpstr>Snímek 3</vt:lpstr>
      <vt:lpstr>Organizační struktura</vt:lpstr>
      <vt:lpstr>Pracovníci střediska</vt:lpstr>
      <vt:lpstr>Studenti se specifickými potřebami 2011/12 – 65 celkem</vt:lpstr>
      <vt:lpstr>Studenti se sluchovým postižením</vt:lpstr>
      <vt:lpstr>Evidence studentů</vt:lpstr>
      <vt:lpstr>Služby střediska</vt:lpstr>
      <vt:lpstr>Služby pro studenty se sluchovým postižením</vt:lpstr>
      <vt:lpstr>Služby pro studenty se sluchovým postižením</vt:lpstr>
      <vt:lpstr>Financování podpory studentů se SP na ČVUT</vt:lpstr>
      <vt:lpstr>Snímek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janka</dc:creator>
  <cp:lastModifiedBy>Uzivatel</cp:lastModifiedBy>
  <cp:revision>53</cp:revision>
  <dcterms:created xsi:type="dcterms:W3CDTF">2012-11-13T19:11:47Z</dcterms:created>
  <dcterms:modified xsi:type="dcterms:W3CDTF">2013-02-12T11:02:11Z</dcterms:modified>
</cp:coreProperties>
</file>